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2" r:id="rId3"/>
    <p:sldId id="278" r:id="rId4"/>
    <p:sldId id="269" r:id="rId5"/>
    <p:sldId id="272" r:id="rId6"/>
    <p:sldId id="257" r:id="rId7"/>
    <p:sldId id="260" r:id="rId8"/>
    <p:sldId id="261" r:id="rId9"/>
    <p:sldId id="270" r:id="rId10"/>
    <p:sldId id="271" r:id="rId11"/>
    <p:sldId id="268" r:id="rId12"/>
    <p:sldId id="267" r:id="rId13"/>
    <p:sldId id="265" r:id="rId14"/>
    <p:sldId id="273" r:id="rId15"/>
    <p:sldId id="274" r:id="rId16"/>
    <p:sldId id="280" r:id="rId17"/>
    <p:sldId id="264" r:id="rId18"/>
    <p:sldId id="26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171F1-FD48-41E0-9BA0-3D09C06BB1D2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BDF79-852F-49BC-AB73-37B5D4C4B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5267-7E52-4235-BF64-08C9DA3C91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5267-7E52-4235-BF64-08C9DA3C91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8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57161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423021-0FF4-42C7-87FB-2458618B92E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16B5CE-FC7A-4BF2-A083-9C1D15470B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sw.edu/fye/cornersto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w.edu/fye/qep/assess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447800"/>
            <a:ext cx="6324600" cy="3193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QEP Update</a:t>
            </a:r>
          </a:p>
          <a:p>
            <a:r>
              <a:rPr lang="en-US" sz="2800" dirty="0" smtClean="0"/>
              <a:t>Presented at the Academic Affairs Meeting</a:t>
            </a:r>
          </a:p>
          <a:p>
            <a:r>
              <a:rPr lang="en-US" sz="2800" dirty="0" smtClean="0"/>
              <a:t>August 22, 2016</a:t>
            </a:r>
          </a:p>
          <a:p>
            <a:r>
              <a:rPr lang="en-US" sz="2800" dirty="0" smtClean="0"/>
              <a:t>Eileen DeLuca</a:t>
            </a:r>
          </a:p>
          <a:p>
            <a:r>
              <a:rPr lang="en-US" sz="2800" dirty="0" smtClean="0"/>
              <a:t>Scott VanSelow</a:t>
            </a:r>
          </a:p>
        </p:txBody>
      </p:sp>
    </p:spTree>
    <p:extLst>
      <p:ext uri="{BB962C8B-B14F-4D97-AF65-F5344CB8AC3E}">
        <p14:creationId xmlns:p14="http://schemas.microsoft.com/office/powerpoint/2010/main" val="34433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9294"/>
            <a:ext cx="5181600" cy="66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Engendering Student Scholars</a:t>
            </a:r>
          </a:p>
        </p:txBody>
      </p:sp>
    </p:spTree>
    <p:extLst>
      <p:ext uri="{BB962C8B-B14F-4D97-AF65-F5344CB8AC3E}">
        <p14:creationId xmlns:p14="http://schemas.microsoft.com/office/powerpoint/2010/main" val="206026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How many of you have received a Student email like the following…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Sent: Tue 11/13/2012 9:56 PM</a:t>
            </a:r>
          </a:p>
          <a:p>
            <a:pPr marL="0" indent="0">
              <a:buNone/>
            </a:pPr>
            <a:r>
              <a:rPr lang="en-US" dirty="0"/>
              <a:t>I don't know my canvas password and i lost my id today and i have my journal ready to send in beacuse i did it before but now i cant send it to you should i just send it to youi in a message?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Students as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96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Explicitly stating expectations for scholarly work.</a:t>
            </a:r>
          </a:p>
          <a:p>
            <a:pPr lvl="1"/>
            <a:r>
              <a:rPr lang="en-US" sz="3600" dirty="0" smtClean="0"/>
              <a:t>Students are expected to follow stated guidelines for format and content in their writing assignments.</a:t>
            </a:r>
          </a:p>
          <a:p>
            <a:pPr lvl="2"/>
            <a:r>
              <a:rPr lang="en-US" sz="3600" dirty="0" smtClean="0"/>
              <a:t>Critical </a:t>
            </a:r>
            <a:r>
              <a:rPr lang="en-US" sz="3600" dirty="0"/>
              <a:t>Thinking Journal </a:t>
            </a:r>
          </a:p>
          <a:p>
            <a:pPr lvl="2"/>
            <a:r>
              <a:rPr lang="en-US" sz="3600" dirty="0"/>
              <a:t>Final Essay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dirty="0" smtClean="0"/>
          </a:p>
          <a:p>
            <a:pPr marL="530352" lvl="2" indent="0">
              <a:buNone/>
            </a:pPr>
            <a:endParaRPr lang="en-US" b="1" dirty="0" smtClean="0"/>
          </a:p>
          <a:p>
            <a:pPr marL="530352" lvl="2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69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/>
              <a:t>Scholarly Communication in Higher Education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b="1" dirty="0"/>
              <a:t>Students are expected to behave in a manner that is responsible and respectful. They are reminded that they may be interacting with a future professor, employer, or professional contact.  Their behavior should impress upon others that they are a college student, scholar, and good citizen.</a:t>
            </a:r>
            <a:endParaRPr lang="en-US" sz="2400" dirty="0"/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/>
              <a:t>Visiting a faculty member during office hours.</a:t>
            </a:r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b="1" dirty="0"/>
              <a:t>Navigating college services and events.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600" dirty="0"/>
              <a:t>Developing Academic Technology Skills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600" dirty="0"/>
              <a:t>Students are expected to employ academic technology to complete assignments.</a:t>
            </a:r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600" dirty="0"/>
              <a:t>Canvas submission for assignments</a:t>
            </a:r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600" dirty="0"/>
              <a:t>Projects employing multimedia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Training and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Training Module Completers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As of August 2015, 181 faculty and staff </a:t>
            </a:r>
            <a:r>
              <a:rPr lang="en-US" dirty="0"/>
              <a:t>have completed the ten Cornerstone Instructor Training Modules.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739 </a:t>
            </a:r>
            <a:r>
              <a:rPr lang="en-US" dirty="0" smtClean="0"/>
              <a:t>faculty/staff have completed one or more QEP Cornerstone Modules.</a:t>
            </a:r>
          </a:p>
          <a:p>
            <a:endParaRPr lang="en-US" dirty="0"/>
          </a:p>
          <a:p>
            <a:r>
              <a:rPr lang="en-US" dirty="0" smtClean="0"/>
              <a:t>120 faculty and staff attended the 2015 Cornerstone Summer Training Institute.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All </a:t>
            </a:r>
            <a:r>
              <a:rPr lang="en-US" b="1" dirty="0"/>
              <a:t>departments are encouraged to set training completion goals in the </a:t>
            </a:r>
            <a:r>
              <a:rPr lang="en-US" b="1" dirty="0" smtClean="0"/>
              <a:t>2016-2017 </a:t>
            </a:r>
            <a:r>
              <a:rPr lang="en-US" b="1" dirty="0"/>
              <a:t>Unit Plans.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73914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Critical Thinking:</a:t>
            </a:r>
          </a:p>
          <a:p>
            <a:pPr marL="0" indent="0">
              <a:buNone/>
            </a:pPr>
            <a:r>
              <a:rPr lang="en-US" i="1" dirty="0" smtClean="0"/>
              <a:t>Very </a:t>
            </a:r>
            <a:r>
              <a:rPr lang="en-US" i="1" dirty="0"/>
              <a:t>Very engaging instructors!! The content is very applicable across the board (life, work etc.). This an important area to emphasize for new students at the college--and everyone </a:t>
            </a:r>
            <a:r>
              <a:rPr lang="en-US" i="1" dirty="0" smtClean="0"/>
              <a:t>really.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Understanding the First-Year Student: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This will improve my ability to effectively communicate with this student population.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Way I Learn:</a:t>
            </a: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i="1" dirty="0"/>
              <a:t>Applicable in all levels of communication both at work and in life. Added to a deeper understanding of my strengths and weaknesses with regards to learning.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001000" cy="457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700" kern="120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en-US" sz="2700" kern="120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700" kern="120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en-US" sz="2700" kern="120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en-US" sz="2700" kern="12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700" kern="1200" dirty="0" smtClean="0">
                <a:solidFill>
                  <a:schemeClr val="tx2"/>
                </a:solidFill>
                <a:latin typeface="Cambria" pitchFamily="18" charset="0"/>
              </a:rPr>
              <a:t>Thank you for all you do to support first-year students!</a:t>
            </a:r>
            <a:endParaRPr lang="en-US" sz="2700" kern="1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2" descr="Cornersto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514853"/>
            <a:ext cx="2895600" cy="28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4946559"/>
            <a:ext cx="6324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www.fsw.edu/fye/cornerstone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Primary Goal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Enable first-time-in-college students to become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self-reliant learners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imbued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critical thinking skills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Student Outcomes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Facilitate an increase in student retention rates, rates of persistence, and graduation rates.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Foster increased rates of student satisfaction and student engagement.</a:t>
            </a:r>
          </a:p>
          <a:p>
            <a:pPr>
              <a:buNone/>
            </a:pP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Faculty and Staff Outcomes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Apply newly obtained knowledge to their practices to promote critical thinking and enhance the likelihood of success for first-year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1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Annual report and Summary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78" y="1725180"/>
            <a:ext cx="2330735" cy="30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5180"/>
            <a:ext cx="2362200" cy="30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91" y="1743572"/>
            <a:ext cx="2342187" cy="30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QEP to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7772400" cy="4846320"/>
          </a:xfrm>
        </p:spPr>
        <p:txBody>
          <a:bodyPr/>
          <a:lstStyle/>
          <a:p>
            <a:r>
              <a:rPr lang="en-US" dirty="0" smtClean="0"/>
              <a:t>2016-2017 is the fifth year of QEP Implementation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QEP Goals help support the “Dedicate to Graduate” Initiative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Cornerstone Course and program will continue to evolve based on assessment and regular faculty-driven curricular revision.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1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248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There is a relationship between Cornerstone course participation and </a:t>
            </a:r>
          </a:p>
          <a:p>
            <a:pPr lvl="1"/>
            <a:r>
              <a:rPr lang="en-US" sz="2800" dirty="0" smtClean="0"/>
              <a:t>retention</a:t>
            </a:r>
          </a:p>
          <a:p>
            <a:pPr lvl="1"/>
            <a:r>
              <a:rPr lang="en-US" sz="2800" dirty="0" smtClean="0"/>
              <a:t>student engagement</a:t>
            </a:r>
          </a:p>
          <a:p>
            <a:pPr lvl="1"/>
            <a:r>
              <a:rPr lang="en-US" sz="2800" dirty="0" smtClean="0"/>
              <a:t>critical thinking skills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Visit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www.fsw.edu/fye/qep/assessment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to review annual reports.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3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62"/>
          </a:xfrm>
        </p:spPr>
        <p:txBody>
          <a:bodyPr/>
          <a:lstStyle/>
          <a:p>
            <a:r>
              <a:rPr lang="en-US" dirty="0" smtClean="0"/>
              <a:t>QEP: Tracking Retention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7562"/>
            <a:ext cx="8278813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9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62"/>
          </a:xfrm>
        </p:spPr>
        <p:txBody>
          <a:bodyPr/>
          <a:lstStyle/>
          <a:p>
            <a:r>
              <a:rPr lang="en-US" dirty="0" smtClean="0"/>
              <a:t>QEP: Student Engagement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016"/>
            <a:ext cx="8212137" cy="59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2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62"/>
          </a:xfrm>
        </p:spPr>
        <p:txBody>
          <a:bodyPr/>
          <a:lstStyle/>
          <a:p>
            <a:r>
              <a:rPr lang="en-US" dirty="0" smtClean="0"/>
              <a:t>QEP: Student Engagement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55702"/>
            <a:ext cx="8262804" cy="60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8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During the first three weeks of your first semester </a:t>
            </a:r>
            <a:r>
              <a:rPr lang="en-US" sz="2700" dirty="0" smtClean="0"/>
              <a:t>at </a:t>
            </a:r>
            <a:r>
              <a:rPr lang="en-US" sz="2700" dirty="0"/>
              <a:t>this college, how often did you: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848600" cy="5172384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an assignment or grade with an </a:t>
            </a:r>
            <a:r>
              <a:rPr lang="en-US" dirty="0" smtClean="0"/>
              <a:t>instructor</a:t>
            </a:r>
          </a:p>
          <a:p>
            <a:r>
              <a:rPr lang="en-US" dirty="0" smtClean="0"/>
              <a:t>Ask </a:t>
            </a:r>
            <a:r>
              <a:rPr lang="en-US" dirty="0"/>
              <a:t>for help from an instructor regarding questions or problems related to a class </a:t>
            </a:r>
            <a:endParaRPr lang="en-US" dirty="0" smtClean="0"/>
          </a:p>
          <a:p>
            <a:r>
              <a:rPr lang="en-US" dirty="0" smtClean="0"/>
              <a:t>Receive </a:t>
            </a:r>
            <a:r>
              <a:rPr lang="en-US" dirty="0"/>
              <a:t>prompt written or oral feedback from instructors on your performance </a:t>
            </a: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ideas from readings or classes with instructors outside of class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face-to-face tutoring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writing, math, or other skill </a:t>
            </a:r>
            <a:r>
              <a:rPr lang="en-US" dirty="0" smtClean="0"/>
              <a:t>lab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://www.ccsse.org/sense/aboutsense/</a:t>
            </a:r>
          </a:p>
        </p:txBody>
      </p:sp>
    </p:spTree>
    <p:extLst>
      <p:ext uri="{BB962C8B-B14F-4D97-AF65-F5344CB8AC3E}">
        <p14:creationId xmlns:p14="http://schemas.microsoft.com/office/powerpoint/2010/main" val="861461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8">
      <a:dk1>
        <a:sysClr val="windowText" lastClr="000000"/>
      </a:dk1>
      <a:lt1>
        <a:sysClr val="window" lastClr="FFFFFF"/>
      </a:lt1>
      <a:dk2>
        <a:srgbClr val="238D90"/>
      </a:dk2>
      <a:lt2>
        <a:srgbClr val="5FD4D8"/>
      </a:lt2>
      <a:accent1>
        <a:srgbClr val="7030A0"/>
      </a:accent1>
      <a:accent2>
        <a:srgbClr val="AB73D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347</TotalTime>
  <Words>509</Words>
  <Application>Microsoft Office PowerPoint</Application>
  <PresentationFormat>On-screen Show (4:3)</PresentationFormat>
  <Paragraphs>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Trebuchet MS</vt:lpstr>
      <vt:lpstr>Wingdings</vt:lpstr>
      <vt:lpstr>Wingdings 2</vt:lpstr>
      <vt:lpstr>Opulent</vt:lpstr>
      <vt:lpstr>PowerPoint Presentation</vt:lpstr>
      <vt:lpstr>QEP Goals</vt:lpstr>
      <vt:lpstr>Annual report and Summary </vt:lpstr>
      <vt:lpstr>From QEP to completion</vt:lpstr>
      <vt:lpstr>What We Know</vt:lpstr>
      <vt:lpstr>QEP: Tracking Retention</vt:lpstr>
      <vt:lpstr>QEP: Student Engagement</vt:lpstr>
      <vt:lpstr>QEP: Student Engagement</vt:lpstr>
      <vt:lpstr>During the first three weeks of your first semester at this college, how often did you: </vt:lpstr>
      <vt:lpstr>PowerPoint Presentation</vt:lpstr>
      <vt:lpstr>Engendering Student Scholars</vt:lpstr>
      <vt:lpstr>How many of you have received a Student email like the following… </vt:lpstr>
      <vt:lpstr>Students as Scholars</vt:lpstr>
      <vt:lpstr>Students as Scholars</vt:lpstr>
      <vt:lpstr>Students as Scholars</vt:lpstr>
      <vt:lpstr>Training and Development</vt:lpstr>
      <vt:lpstr>:  Training Module Completers</vt:lpstr>
      <vt:lpstr>Training Feedback</vt:lpstr>
      <vt:lpstr>     Thank you for all you do to support first-year students!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FSW - JF van Gaalen</dc:creator>
  <cp:lastModifiedBy>Eileen DeLuca</cp:lastModifiedBy>
  <cp:revision>14</cp:revision>
  <dcterms:created xsi:type="dcterms:W3CDTF">2016-08-09T12:21:44Z</dcterms:created>
  <dcterms:modified xsi:type="dcterms:W3CDTF">2016-08-22T09:36:36Z</dcterms:modified>
</cp:coreProperties>
</file>