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3" r:id="rId3"/>
    <p:sldId id="257" r:id="rId4"/>
    <p:sldId id="260" r:id="rId5"/>
    <p:sldId id="261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14" autoAdjust="0"/>
    <p:restoredTop sz="94660"/>
  </p:normalViewPr>
  <p:slideViewPr>
    <p:cSldViewPr snapToGrid="0">
      <p:cViewPr varScale="1">
        <p:scale>
          <a:sx n="160" d="100"/>
          <a:sy n="160" d="100"/>
        </p:scale>
        <p:origin x="264" y="1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BD22C5-EA59-41DE-A023-0452ABB27F29}" type="datetimeFigureOut">
              <a:rPr lang="en-US" smtClean="0"/>
              <a:t>6/7/2023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52D41BED-5C1D-4434-8DEF-C2F1BB670C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613114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0" advClick="0" advTm="5000"/>
    </mc:Choice>
    <mc:Fallback>
      <p:transition spd="slow" advClick="0" advTm="5000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BD22C5-EA59-41DE-A023-0452ABB27F29}" type="datetimeFigureOut">
              <a:rPr lang="en-US" smtClean="0"/>
              <a:t>6/7/2023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52D41BED-5C1D-4434-8DEF-C2F1BB670C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79986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0" advClick="0" advTm="5000"/>
    </mc:Choice>
    <mc:Fallback>
      <p:transition spd="slow" advClick="0" advTm="5000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BD22C5-EA59-41DE-A023-0452ABB27F29}" type="datetimeFigureOut">
              <a:rPr lang="en-US" smtClean="0"/>
              <a:t>6/7/2023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52D41BED-5C1D-4434-8DEF-C2F1BB670CA9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04970408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0" advClick="0" advTm="5000"/>
    </mc:Choice>
    <mc:Fallback>
      <p:transition spd="slow" advClick="0" advTm="5000"/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BD22C5-EA59-41DE-A023-0452ABB27F29}" type="datetimeFigureOut">
              <a:rPr lang="en-US" smtClean="0"/>
              <a:t>6/7/2023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52D41BED-5C1D-4434-8DEF-C2F1BB670C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666796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0" advClick="0" advTm="5000"/>
    </mc:Choice>
    <mc:Fallback>
      <p:transition spd="slow" advClick="0" advTm="5000"/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BD22C5-EA59-41DE-A023-0452ABB27F29}" type="datetimeFigureOut">
              <a:rPr lang="en-US" smtClean="0"/>
              <a:t>6/7/2023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52D41BED-5C1D-4434-8DEF-C2F1BB670CA9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44187277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0" advClick="0" advTm="5000"/>
    </mc:Choice>
    <mc:Fallback>
      <p:transition spd="slow" advClick="0" advTm="5000"/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BD22C5-EA59-41DE-A023-0452ABB27F29}" type="datetimeFigureOut">
              <a:rPr lang="en-US" smtClean="0"/>
              <a:t>6/7/2023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52D41BED-5C1D-4434-8DEF-C2F1BB670C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807969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0" advClick="0" advTm="5000"/>
    </mc:Choice>
    <mc:Fallback>
      <p:transition spd="slow" advClick="0" advTm="5000"/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BD22C5-EA59-41DE-A023-0452ABB27F29}" type="datetimeFigureOut">
              <a:rPr lang="en-US" smtClean="0"/>
              <a:t>6/7/2023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41BED-5C1D-4434-8DEF-C2F1BB670C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584528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0" advClick="0" advTm="5000"/>
    </mc:Choice>
    <mc:Fallback>
      <p:transition spd="slow" advClick="0" advTm="5000"/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BD22C5-EA59-41DE-A023-0452ABB27F29}" type="datetimeFigureOut">
              <a:rPr lang="en-US" smtClean="0"/>
              <a:t>6/7/2023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41BED-5C1D-4434-8DEF-C2F1BB670C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89615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0" advClick="0" advTm="5000"/>
    </mc:Choice>
    <mc:Fallback>
      <p:transition spd="slow" advClick="0" advTm="500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BD22C5-EA59-41DE-A023-0452ABB27F29}" type="datetimeFigureOut">
              <a:rPr lang="en-US" smtClean="0"/>
              <a:t>6/7/2023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41BED-5C1D-4434-8DEF-C2F1BB670C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986031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0" advClick="0" advTm="5000"/>
    </mc:Choice>
    <mc:Fallback>
      <p:transition spd="slow" advClick="0" advTm="500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BD22C5-EA59-41DE-A023-0452ABB27F29}" type="datetimeFigureOut">
              <a:rPr lang="en-US" smtClean="0"/>
              <a:t>6/7/2023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52D41BED-5C1D-4434-8DEF-C2F1BB670C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545764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0" advClick="0" advTm="5000"/>
    </mc:Choice>
    <mc:Fallback>
      <p:transition spd="slow" advClick="0" advTm="5000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BD22C5-EA59-41DE-A023-0452ABB27F29}" type="datetimeFigureOut">
              <a:rPr lang="en-US" smtClean="0"/>
              <a:t>6/7/2023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52D41BED-5C1D-4434-8DEF-C2F1BB670C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004669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0" advClick="0" advTm="5000"/>
    </mc:Choice>
    <mc:Fallback>
      <p:transition spd="slow" advClick="0" advTm="5000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BD22C5-EA59-41DE-A023-0452ABB27F29}" type="datetimeFigureOut">
              <a:rPr lang="en-US" smtClean="0"/>
              <a:t>6/7/2023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52D41BED-5C1D-4434-8DEF-C2F1BB670C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805461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0" advClick="0" advTm="5000"/>
    </mc:Choice>
    <mc:Fallback>
      <p:transition spd="slow" advClick="0" advTm="5000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BD22C5-EA59-41DE-A023-0452ABB27F29}" type="datetimeFigureOut">
              <a:rPr lang="en-US" smtClean="0"/>
              <a:t>6/7/2023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41BED-5C1D-4434-8DEF-C2F1BB670C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102451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0" advClick="0" advTm="5000"/>
    </mc:Choice>
    <mc:Fallback>
      <p:transition spd="slow" advClick="0" advTm="5000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BD22C5-EA59-41DE-A023-0452ABB27F29}" type="datetimeFigureOut">
              <a:rPr lang="en-US" smtClean="0"/>
              <a:t>6/7/2023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41BED-5C1D-4434-8DEF-C2F1BB670C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072920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0" advClick="0" advTm="5000"/>
    </mc:Choice>
    <mc:Fallback>
      <p:transition spd="slow" advClick="0" advTm="5000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BD22C5-EA59-41DE-A023-0452ABB27F29}" type="datetimeFigureOut">
              <a:rPr lang="en-US" smtClean="0"/>
              <a:t>6/7/2023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41BED-5C1D-4434-8DEF-C2F1BB670C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168155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0" advClick="0" advTm="5000"/>
    </mc:Choice>
    <mc:Fallback>
      <p:transition spd="slow" advClick="0" advTm="5000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BD22C5-EA59-41DE-A023-0452ABB27F29}" type="datetimeFigureOut">
              <a:rPr lang="en-US" smtClean="0"/>
              <a:t>6/7/2023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52D41BED-5C1D-4434-8DEF-C2F1BB670C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822610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0" advClick="0" advTm="5000"/>
    </mc:Choice>
    <mc:Fallback>
      <p:transition spd="slow" advClick="0" advTm="500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BD22C5-EA59-41DE-A023-0452ABB27F29}" type="datetimeFigureOut">
              <a:rPr lang="en-US" smtClean="0"/>
              <a:t>6/7/2023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52D41BED-5C1D-4434-8DEF-C2F1BB670C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66989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mc:AlternateContent xmlns:mc="http://schemas.openxmlformats.org/markup-compatibility/2006">
    <mc:Choice xmlns:p14="http://schemas.microsoft.com/office/powerpoint/2010/main" Requires="p14">
      <p:transition spd="slow" p14:dur="20000" advClick="0" advTm="5000"/>
    </mc:Choice>
    <mc:Fallback>
      <p:transition spd="slow" advClick="0" advTm="5000"/>
    </mc:Fallback>
  </mc:AlternateConten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0E5493-23C8-C9D6-8E93-B2BB926BB3E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 rot="20577104">
            <a:off x="834672" y="325267"/>
            <a:ext cx="8915399" cy="1126283"/>
          </a:xfrm>
        </p:spPr>
        <p:txBody>
          <a:bodyPr/>
          <a:lstStyle/>
          <a:p>
            <a:r>
              <a:rPr lang="en-US" dirty="0"/>
              <a:t>Welcome!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987650A-00A9-84BB-5444-291F8BD6F4F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493380" y="4777379"/>
            <a:ext cx="6011232" cy="1126283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ACECDB7-C3C4-1538-26EE-51C745ED5DF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93380" y="1681524"/>
            <a:ext cx="5360758" cy="29913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573472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0" advClick="0" advTm="5000"/>
    </mc:Choice>
    <mc:Fallback>
      <p:transition spd="slow" advClick="0" advTm="5000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CD306B45-25EE-434D-ABA9-A27B79320CF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12191998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DFD8AA0-9897-A652-CBD7-64F0DAA79B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6019" y="942108"/>
            <a:ext cx="3256550" cy="4969113"/>
          </a:xfrm>
        </p:spPr>
        <p:txBody>
          <a:bodyPr anchor="ctr">
            <a:normAutofit/>
          </a:bodyPr>
          <a:lstStyle/>
          <a:p>
            <a:pPr algn="ctr"/>
            <a:r>
              <a:rPr lang="en-US" dirty="0">
                <a:solidFill>
                  <a:schemeClr val="tx2">
                    <a:lumMod val="75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1:00 – 1:25 pm  Welcome</a:t>
            </a:r>
            <a:endParaRPr lang="en-US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0A42F85E-4939-431E-8B4A-EC07C8E0AB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27EBB3F9-D6F7-4F6A-8843-9FEBA15E496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4296" y="1871831"/>
            <a:ext cx="0" cy="3200400"/>
          </a:xfrm>
          <a:prstGeom prst="line">
            <a:avLst/>
          </a:prstGeom>
          <a:ln w="15875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4" name="Group 13">
            <a:extLst>
              <a:ext uri="{FF2B5EF4-FFF2-40B4-BE49-F238E27FC236}">
                <a16:creationId xmlns:a16="http://schemas.microsoft.com/office/drawing/2014/main" id="{5D2B17EF-74EB-4C33-B2E2-8E727B2E7D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flipH="1">
            <a:off x="6009967" y="0"/>
            <a:ext cx="6176982" cy="6853245"/>
            <a:chOff x="2487613" y="285750"/>
            <a:chExt cx="2428876" cy="5654676"/>
          </a:xfrm>
          <a:solidFill>
            <a:schemeClr val="bg1">
              <a:alpha val="30000"/>
            </a:schemeClr>
          </a:solidFill>
        </p:grpSpPr>
        <p:sp>
          <p:nvSpPr>
            <p:cNvPr id="15" name="Freeform 11">
              <a:extLst>
                <a:ext uri="{FF2B5EF4-FFF2-40B4-BE49-F238E27FC236}">
                  <a16:creationId xmlns:a16="http://schemas.microsoft.com/office/drawing/2014/main" id="{0A5F1F8A-3206-4B86-883F-65E98BB6E47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6" name="Freeform 12">
              <a:extLst>
                <a:ext uri="{FF2B5EF4-FFF2-40B4-BE49-F238E27FC236}">
                  <a16:creationId xmlns:a16="http://schemas.microsoft.com/office/drawing/2014/main" id="{6935F8C7-CC88-4243-9786-F3CDBF04A09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7" name="Freeform 13">
              <a:extLst>
                <a:ext uri="{FF2B5EF4-FFF2-40B4-BE49-F238E27FC236}">
                  <a16:creationId xmlns:a16="http://schemas.microsoft.com/office/drawing/2014/main" id="{9AF7BAD9-71B3-40D8-A089-EFF7FE67BD6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8" name="Freeform 14">
              <a:extLst>
                <a:ext uri="{FF2B5EF4-FFF2-40B4-BE49-F238E27FC236}">
                  <a16:creationId xmlns:a16="http://schemas.microsoft.com/office/drawing/2014/main" id="{6467094F-AEF0-4D3B-BB76-8B3C1F08B93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9" name="Freeform 15">
              <a:extLst>
                <a:ext uri="{FF2B5EF4-FFF2-40B4-BE49-F238E27FC236}">
                  <a16:creationId xmlns:a16="http://schemas.microsoft.com/office/drawing/2014/main" id="{36F56AF9-DEF1-44E7-BF42-6AAC1AA9D19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0" name="Freeform 16">
              <a:extLst>
                <a:ext uri="{FF2B5EF4-FFF2-40B4-BE49-F238E27FC236}">
                  <a16:creationId xmlns:a16="http://schemas.microsoft.com/office/drawing/2014/main" id="{A43EBE71-20BA-4A40-A513-516678089D1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1" name="Freeform 17">
              <a:extLst>
                <a:ext uri="{FF2B5EF4-FFF2-40B4-BE49-F238E27FC236}">
                  <a16:creationId xmlns:a16="http://schemas.microsoft.com/office/drawing/2014/main" id="{1DB39648-7B38-4D0B-93C5-048EC4A45C9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2" name="Freeform 18">
              <a:extLst>
                <a:ext uri="{FF2B5EF4-FFF2-40B4-BE49-F238E27FC236}">
                  <a16:creationId xmlns:a16="http://schemas.microsoft.com/office/drawing/2014/main" id="{8DD2661F-DE5F-45EA-B30B-7C658963883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3" name="Freeform 19">
              <a:extLst>
                <a:ext uri="{FF2B5EF4-FFF2-40B4-BE49-F238E27FC236}">
                  <a16:creationId xmlns:a16="http://schemas.microsoft.com/office/drawing/2014/main" id="{ABF0A0E5-E68E-4183-A913-228692FD85E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8014" y="468286"/>
              <a:ext cx="1768475" cy="4262464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4" name="Freeform 20">
              <a:extLst>
                <a:ext uri="{FF2B5EF4-FFF2-40B4-BE49-F238E27FC236}">
                  <a16:creationId xmlns:a16="http://schemas.microsoft.com/office/drawing/2014/main" id="{615D8F55-8ACD-4EFE-A832-06E785479E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5" name="Freeform 21">
              <a:extLst>
                <a:ext uri="{FF2B5EF4-FFF2-40B4-BE49-F238E27FC236}">
                  <a16:creationId xmlns:a16="http://schemas.microsoft.com/office/drawing/2014/main" id="{0FDF4201-8CEC-474B-A6B1-88039B70416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6" name="Freeform 22">
              <a:extLst>
                <a:ext uri="{FF2B5EF4-FFF2-40B4-BE49-F238E27FC236}">
                  <a16:creationId xmlns:a16="http://schemas.microsoft.com/office/drawing/2014/main" id="{0F60AEA4-B25F-417E-93FC-59686DFBE56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grpFill/>
            <a:ln>
              <a:noFill/>
            </a:ln>
          </p:spPr>
        </p:sp>
      </p:grp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D9F1E8-D1EC-321B-46F7-F79B28FD4F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49062" y="942108"/>
            <a:ext cx="6455549" cy="4969114"/>
          </a:xfrm>
        </p:spPr>
        <p:txBody>
          <a:bodyPr anchor="ctr">
            <a:normAutofit/>
          </a:bodyPr>
          <a:lstStyle/>
          <a:p>
            <a:pPr marL="0" indent="0" algn="ctr">
              <a:lnSpc>
                <a:spcPct val="90000"/>
              </a:lnSpc>
              <a:buNone/>
            </a:pPr>
            <a:r>
              <a:rPr lang="en-US" b="1" dirty="0">
                <a:solidFill>
                  <a:schemeClr val="tx2">
                    <a:lumMod val="75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A Time to reconnect with your colleagues! </a:t>
            </a:r>
          </a:p>
          <a:p>
            <a:pPr marL="0" indent="0" algn="ctr">
              <a:lnSpc>
                <a:spcPct val="90000"/>
              </a:lnSpc>
              <a:buNone/>
            </a:pPr>
            <a:endParaRPr lang="en-US" b="1" dirty="0">
              <a:solidFill>
                <a:schemeClr val="tx2">
                  <a:lumMod val="75000"/>
                </a:schemeClr>
              </a:solidFill>
              <a:effectLst/>
              <a:latin typeface="Arial" panose="020B0604020202020204" pitchFamily="34" charset="0"/>
              <a:ea typeface="Calibri" panose="020F0502020204030204" pitchFamily="34" charset="0"/>
            </a:endParaRPr>
          </a:p>
          <a:p>
            <a:pPr marL="0" indent="0" algn="ctr">
              <a:lnSpc>
                <a:spcPct val="90000"/>
              </a:lnSpc>
              <a:buNone/>
            </a:pPr>
            <a:r>
              <a:rPr lang="en-US" b="1" dirty="0">
                <a:solidFill>
                  <a:schemeClr val="tx2">
                    <a:lumMod val="75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Room AA-177 (Conference Q&amp;A Room)</a:t>
            </a:r>
          </a:p>
          <a:p>
            <a:pPr marL="0" indent="0" algn="ctr">
              <a:lnSpc>
                <a:spcPct val="90000"/>
              </a:lnSpc>
              <a:buNone/>
            </a:pPr>
            <a:endParaRPr lang="en-US" b="1" dirty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ea typeface="Calibri" panose="020F0502020204030204" pitchFamily="34" charset="0"/>
            </a:endParaRPr>
          </a:p>
          <a:p>
            <a:pPr marL="0" indent="0" algn="ctr">
              <a:lnSpc>
                <a:spcPct val="90000"/>
              </a:lnSpc>
              <a:buNone/>
            </a:pPr>
            <a:r>
              <a:rPr lang="en-US" b="1" i="1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Snacks and refreshments available during the conference </a:t>
            </a:r>
            <a:endParaRPr lang="en-US" b="1" i="1" dirty="0">
              <a:solidFill>
                <a:schemeClr val="tx2">
                  <a:lumMod val="75000"/>
                </a:schemeClr>
              </a:solidFill>
              <a:effectLst/>
              <a:latin typeface="Arial" panose="020B0604020202020204" pitchFamily="34" charset="0"/>
              <a:ea typeface="Calibri" panose="020F0502020204030204" pitchFamily="34" charset="0"/>
            </a:endParaRPr>
          </a:p>
          <a:p>
            <a:pPr marL="0" indent="0" algn="ctr">
              <a:lnSpc>
                <a:spcPct val="90000"/>
              </a:lnSpc>
              <a:buNone/>
            </a:pPr>
            <a:endParaRPr lang="en-US" b="1" dirty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9971093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0" advClick="0" advTm="5000"/>
    </mc:Choice>
    <mc:Fallback>
      <p:transition spd="slow" advClick="0" advTm="5000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CD306B45-25EE-434D-ABA9-A27B79320CF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12191998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DFD8AA0-9897-A652-CBD7-64F0DAA79B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6019" y="942108"/>
            <a:ext cx="3256550" cy="4969113"/>
          </a:xfrm>
        </p:spPr>
        <p:txBody>
          <a:bodyPr anchor="ctr">
            <a:normAutofit/>
          </a:bodyPr>
          <a:lstStyle/>
          <a:p>
            <a:pPr algn="ctr"/>
            <a:r>
              <a:rPr lang="en-US" dirty="0">
                <a:solidFill>
                  <a:schemeClr val="tx2">
                    <a:lumMod val="75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1:30 – 2:15 pm  Sessions </a:t>
            </a:r>
            <a:endParaRPr lang="en-US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0A42F85E-4939-431E-8B4A-EC07C8E0AB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27EBB3F9-D6F7-4F6A-8843-9FEBA15E496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4296" y="1871831"/>
            <a:ext cx="0" cy="3200400"/>
          </a:xfrm>
          <a:prstGeom prst="line">
            <a:avLst/>
          </a:prstGeom>
          <a:ln w="15875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4" name="Group 13">
            <a:extLst>
              <a:ext uri="{FF2B5EF4-FFF2-40B4-BE49-F238E27FC236}">
                <a16:creationId xmlns:a16="http://schemas.microsoft.com/office/drawing/2014/main" id="{5D2B17EF-74EB-4C33-B2E2-8E727B2E7D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flipH="1">
            <a:off x="6009967" y="0"/>
            <a:ext cx="6176982" cy="6853245"/>
            <a:chOff x="2487613" y="285750"/>
            <a:chExt cx="2428876" cy="5654676"/>
          </a:xfrm>
          <a:solidFill>
            <a:schemeClr val="bg1">
              <a:alpha val="30000"/>
            </a:schemeClr>
          </a:solidFill>
        </p:grpSpPr>
        <p:sp>
          <p:nvSpPr>
            <p:cNvPr id="15" name="Freeform 11">
              <a:extLst>
                <a:ext uri="{FF2B5EF4-FFF2-40B4-BE49-F238E27FC236}">
                  <a16:creationId xmlns:a16="http://schemas.microsoft.com/office/drawing/2014/main" id="{0A5F1F8A-3206-4B86-883F-65E98BB6E47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6" name="Freeform 12">
              <a:extLst>
                <a:ext uri="{FF2B5EF4-FFF2-40B4-BE49-F238E27FC236}">
                  <a16:creationId xmlns:a16="http://schemas.microsoft.com/office/drawing/2014/main" id="{6935F8C7-CC88-4243-9786-F3CDBF04A09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7" name="Freeform 13">
              <a:extLst>
                <a:ext uri="{FF2B5EF4-FFF2-40B4-BE49-F238E27FC236}">
                  <a16:creationId xmlns:a16="http://schemas.microsoft.com/office/drawing/2014/main" id="{9AF7BAD9-71B3-40D8-A089-EFF7FE67BD6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8" name="Freeform 14">
              <a:extLst>
                <a:ext uri="{FF2B5EF4-FFF2-40B4-BE49-F238E27FC236}">
                  <a16:creationId xmlns:a16="http://schemas.microsoft.com/office/drawing/2014/main" id="{6467094F-AEF0-4D3B-BB76-8B3C1F08B93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9" name="Freeform 15">
              <a:extLst>
                <a:ext uri="{FF2B5EF4-FFF2-40B4-BE49-F238E27FC236}">
                  <a16:creationId xmlns:a16="http://schemas.microsoft.com/office/drawing/2014/main" id="{36F56AF9-DEF1-44E7-BF42-6AAC1AA9D19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0" name="Freeform 16">
              <a:extLst>
                <a:ext uri="{FF2B5EF4-FFF2-40B4-BE49-F238E27FC236}">
                  <a16:creationId xmlns:a16="http://schemas.microsoft.com/office/drawing/2014/main" id="{A43EBE71-20BA-4A40-A513-516678089D1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1" name="Freeform 17">
              <a:extLst>
                <a:ext uri="{FF2B5EF4-FFF2-40B4-BE49-F238E27FC236}">
                  <a16:creationId xmlns:a16="http://schemas.microsoft.com/office/drawing/2014/main" id="{1DB39648-7B38-4D0B-93C5-048EC4A45C9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2" name="Freeform 18">
              <a:extLst>
                <a:ext uri="{FF2B5EF4-FFF2-40B4-BE49-F238E27FC236}">
                  <a16:creationId xmlns:a16="http://schemas.microsoft.com/office/drawing/2014/main" id="{8DD2661F-DE5F-45EA-B30B-7C658963883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3" name="Freeform 19">
              <a:extLst>
                <a:ext uri="{FF2B5EF4-FFF2-40B4-BE49-F238E27FC236}">
                  <a16:creationId xmlns:a16="http://schemas.microsoft.com/office/drawing/2014/main" id="{ABF0A0E5-E68E-4183-A913-228692FD85E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8014" y="468286"/>
              <a:ext cx="1768475" cy="4262464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4" name="Freeform 20">
              <a:extLst>
                <a:ext uri="{FF2B5EF4-FFF2-40B4-BE49-F238E27FC236}">
                  <a16:creationId xmlns:a16="http://schemas.microsoft.com/office/drawing/2014/main" id="{615D8F55-8ACD-4EFE-A832-06E785479E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5" name="Freeform 21">
              <a:extLst>
                <a:ext uri="{FF2B5EF4-FFF2-40B4-BE49-F238E27FC236}">
                  <a16:creationId xmlns:a16="http://schemas.microsoft.com/office/drawing/2014/main" id="{0FDF4201-8CEC-474B-A6B1-88039B70416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6" name="Freeform 22">
              <a:extLst>
                <a:ext uri="{FF2B5EF4-FFF2-40B4-BE49-F238E27FC236}">
                  <a16:creationId xmlns:a16="http://schemas.microsoft.com/office/drawing/2014/main" id="{0F60AEA4-B25F-417E-93FC-59686DFBE56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grpFill/>
            <a:ln>
              <a:noFill/>
            </a:ln>
          </p:spPr>
        </p:sp>
      </p:grp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D9F1E8-D1EC-321B-46F7-F79B28FD4F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49062" y="942108"/>
            <a:ext cx="6455549" cy="4969114"/>
          </a:xfrm>
        </p:spPr>
        <p:txBody>
          <a:bodyPr anchor="ctr">
            <a:normAutofit/>
          </a:bodyPr>
          <a:lstStyle/>
          <a:p>
            <a:pPr marL="0" indent="0" algn="ctr">
              <a:lnSpc>
                <a:spcPct val="90000"/>
              </a:lnSpc>
              <a:buNone/>
            </a:pPr>
            <a:r>
              <a:rPr lang="en-US" u="sng" dirty="0">
                <a:solidFill>
                  <a:schemeClr val="tx2">
                    <a:lumMod val="75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Roundtable Session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 </a:t>
            </a:r>
          </a:p>
          <a:p>
            <a:pPr marL="0" indent="0" algn="ctr">
              <a:lnSpc>
                <a:spcPct val="90000"/>
              </a:lnSpc>
              <a:buNone/>
            </a:pPr>
            <a:r>
              <a:rPr lang="en-US" b="1" dirty="0">
                <a:solidFill>
                  <a:schemeClr val="tx2">
                    <a:lumMod val="75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Room AA-168</a:t>
            </a:r>
          </a:p>
          <a:p>
            <a:pPr marL="0" indent="0" algn="ctr">
              <a:lnSpc>
                <a:spcPct val="90000"/>
              </a:lnSpc>
              <a:buNone/>
            </a:pPr>
            <a:r>
              <a:rPr lang="en-US" dirty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>
                  <a:outerShdw blurRad="38100" dist="19050" dir="2700000" algn="tl">
                    <a:srgbClr val="000000">
                      <a:alpha val="40000"/>
                    </a:srgbClr>
                  </a:outerShdw>
                </a:effectLst>
                <a:latin typeface="Arial" panose="020B0604020202020204" pitchFamily="34" charset="0"/>
                <a:ea typeface="Calibri" panose="020F0502020204030204" pitchFamily="34" charset="0"/>
              </a:rPr>
              <a:t>Strategies to help promote student success and increased retention </a:t>
            </a:r>
          </a:p>
          <a:p>
            <a:pPr marL="0" indent="0" algn="ctr">
              <a:lnSpc>
                <a:spcPct val="90000"/>
              </a:lnSpc>
              <a:buNone/>
            </a:pPr>
            <a:endParaRPr lang="en-US" dirty="0">
              <a:ln>
                <a:noFill/>
              </a:ln>
              <a:solidFill>
                <a:schemeClr val="tx2">
                  <a:lumMod val="75000"/>
                </a:schemeClr>
              </a:solidFill>
              <a:effectLst>
                <a:outerShdw blurRad="38100" dist="19050" dir="2700000" algn="tl">
                  <a:srgbClr val="000000">
                    <a:alpha val="40000"/>
                  </a:srgbClr>
                </a:outerShdw>
              </a:effectLst>
              <a:latin typeface="Arial" panose="020B0604020202020204" pitchFamily="34" charset="0"/>
              <a:ea typeface="Calibri" panose="020F0502020204030204" pitchFamily="34" charset="0"/>
            </a:endParaRPr>
          </a:p>
          <a:p>
            <a:pPr marL="0" indent="0" algn="ctr">
              <a:lnSpc>
                <a:spcPct val="90000"/>
              </a:lnSpc>
              <a:buNone/>
            </a:pPr>
            <a:r>
              <a:rPr lang="en-US" u="sng" dirty="0">
                <a:solidFill>
                  <a:schemeClr val="tx2">
                    <a:lumMod val="75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Concurrent Session II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endParaRPr lang="en-US" dirty="0">
              <a:solidFill>
                <a:schemeClr val="tx2">
                  <a:lumMod val="75000"/>
                </a:schemeClr>
              </a:solidFill>
              <a:effectLst>
                <a:outerShdw blurRad="38100" dist="19050" dir="2700000" algn="tl">
                  <a:srgbClr val="000000">
                    <a:alpha val="40000"/>
                  </a:srgbClr>
                </a:outerShdw>
              </a:effectLst>
              <a:latin typeface="Arial" panose="020B0604020202020204" pitchFamily="34" charset="0"/>
              <a:ea typeface="Calibri" panose="020F0502020204030204" pitchFamily="34" charset="0"/>
            </a:endParaRPr>
          </a:p>
          <a:p>
            <a:pPr marL="0" indent="0" algn="ctr">
              <a:lnSpc>
                <a:spcPct val="90000"/>
              </a:lnSpc>
              <a:buNone/>
            </a:pPr>
            <a:r>
              <a:rPr lang="en-US" dirty="0">
                <a:solidFill>
                  <a:schemeClr val="tx2">
                    <a:lumMod val="75000"/>
                  </a:schemeClr>
                </a:solidFill>
                <a:effectLst>
                  <a:outerShdw blurRad="38100" dist="19050" dir="2700000" algn="tl">
                    <a:srgbClr val="000000">
                      <a:alpha val="40000"/>
                    </a:srgbClr>
                  </a:outerShdw>
                </a:effectLst>
                <a:latin typeface="Arial" panose="020B0604020202020204" pitchFamily="34" charset="0"/>
              </a:rPr>
              <a:t>Room AA-172</a:t>
            </a:r>
          </a:p>
          <a:p>
            <a:pPr marL="0" indent="0" algn="ctr">
              <a:lnSpc>
                <a:spcPct val="90000"/>
              </a:lnSpc>
              <a:buNone/>
            </a:pPr>
            <a:r>
              <a:rPr lang="en-US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The Academic Library as a Helping Hand: Enhancing Student Success Through Collaboration</a:t>
            </a:r>
          </a:p>
          <a:p>
            <a:pPr marL="0" indent="0" algn="ctr">
              <a:lnSpc>
                <a:spcPct val="90000"/>
              </a:lnSpc>
              <a:buNone/>
            </a:pPr>
            <a:endParaRPr lang="en-US" dirty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lnSpc>
                <a:spcPct val="90000"/>
              </a:lnSpc>
              <a:buNone/>
            </a:pPr>
            <a:r>
              <a:rPr lang="en-US" u="sng" dirty="0">
                <a:solidFill>
                  <a:schemeClr val="tx2">
                    <a:lumMod val="75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Concurrent Session III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endParaRPr lang="en-US" b="1" dirty="0">
              <a:solidFill>
                <a:schemeClr val="tx2">
                  <a:lumMod val="75000"/>
                </a:schemeClr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 algn="ctr">
              <a:lnSpc>
                <a:spcPct val="90000"/>
              </a:lnSpc>
              <a:buNone/>
            </a:pPr>
            <a:r>
              <a:rPr lang="en-US" b="1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Room AA-105</a:t>
            </a:r>
          </a:p>
          <a:p>
            <a:pPr marL="0" indent="0" algn="ctr">
              <a:lnSpc>
                <a:spcPct val="90000"/>
              </a:lnSpc>
              <a:buNone/>
            </a:pPr>
            <a:r>
              <a:rPr lang="en-US" b="1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Three Strategies for Overcoming Student Apathy &amp; Instructor Burn-Out</a:t>
            </a:r>
          </a:p>
        </p:txBody>
      </p:sp>
    </p:spTree>
    <p:extLst>
      <p:ext uri="{BB962C8B-B14F-4D97-AF65-F5344CB8AC3E}">
        <p14:creationId xmlns:p14="http://schemas.microsoft.com/office/powerpoint/2010/main" val="313032529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0" advClick="0" advTm="5000"/>
    </mc:Choice>
    <mc:Fallback>
      <p:transition spd="slow" advClick="0" advTm="5000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CD306B45-25EE-434D-ABA9-A27B79320CF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12191998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DFD8AA0-9897-A652-CBD7-64F0DAA79B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6019" y="942108"/>
            <a:ext cx="3256550" cy="4969113"/>
          </a:xfrm>
        </p:spPr>
        <p:txBody>
          <a:bodyPr anchor="ctr">
            <a:normAutofit/>
          </a:bodyPr>
          <a:lstStyle/>
          <a:p>
            <a:pPr algn="ctr"/>
            <a:r>
              <a:rPr lang="en-US" dirty="0">
                <a:solidFill>
                  <a:schemeClr val="tx2">
                    <a:lumMod val="75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2:30 – 3:15 pm  Sessions </a:t>
            </a:r>
            <a:endParaRPr lang="en-US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0A42F85E-4939-431E-8B4A-EC07C8E0AB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27EBB3F9-D6F7-4F6A-8843-9FEBA15E496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4296" y="1871831"/>
            <a:ext cx="0" cy="3200400"/>
          </a:xfrm>
          <a:prstGeom prst="line">
            <a:avLst/>
          </a:prstGeom>
          <a:ln w="15875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4" name="Group 13">
            <a:extLst>
              <a:ext uri="{FF2B5EF4-FFF2-40B4-BE49-F238E27FC236}">
                <a16:creationId xmlns:a16="http://schemas.microsoft.com/office/drawing/2014/main" id="{5D2B17EF-74EB-4C33-B2E2-8E727B2E7D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flipH="1">
            <a:off x="6009967" y="0"/>
            <a:ext cx="6176982" cy="6853245"/>
            <a:chOff x="2487613" y="285750"/>
            <a:chExt cx="2428876" cy="5654676"/>
          </a:xfrm>
          <a:solidFill>
            <a:schemeClr val="bg1">
              <a:alpha val="30000"/>
            </a:schemeClr>
          </a:solidFill>
        </p:grpSpPr>
        <p:sp>
          <p:nvSpPr>
            <p:cNvPr id="15" name="Freeform 11">
              <a:extLst>
                <a:ext uri="{FF2B5EF4-FFF2-40B4-BE49-F238E27FC236}">
                  <a16:creationId xmlns:a16="http://schemas.microsoft.com/office/drawing/2014/main" id="{0A5F1F8A-3206-4B86-883F-65E98BB6E47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6" name="Freeform 12">
              <a:extLst>
                <a:ext uri="{FF2B5EF4-FFF2-40B4-BE49-F238E27FC236}">
                  <a16:creationId xmlns:a16="http://schemas.microsoft.com/office/drawing/2014/main" id="{6935F8C7-CC88-4243-9786-F3CDBF04A09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7" name="Freeform 13">
              <a:extLst>
                <a:ext uri="{FF2B5EF4-FFF2-40B4-BE49-F238E27FC236}">
                  <a16:creationId xmlns:a16="http://schemas.microsoft.com/office/drawing/2014/main" id="{9AF7BAD9-71B3-40D8-A089-EFF7FE67BD6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8" name="Freeform 14">
              <a:extLst>
                <a:ext uri="{FF2B5EF4-FFF2-40B4-BE49-F238E27FC236}">
                  <a16:creationId xmlns:a16="http://schemas.microsoft.com/office/drawing/2014/main" id="{6467094F-AEF0-4D3B-BB76-8B3C1F08B93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9" name="Freeform 15">
              <a:extLst>
                <a:ext uri="{FF2B5EF4-FFF2-40B4-BE49-F238E27FC236}">
                  <a16:creationId xmlns:a16="http://schemas.microsoft.com/office/drawing/2014/main" id="{36F56AF9-DEF1-44E7-BF42-6AAC1AA9D19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0" name="Freeform 16">
              <a:extLst>
                <a:ext uri="{FF2B5EF4-FFF2-40B4-BE49-F238E27FC236}">
                  <a16:creationId xmlns:a16="http://schemas.microsoft.com/office/drawing/2014/main" id="{A43EBE71-20BA-4A40-A513-516678089D1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1" name="Freeform 17">
              <a:extLst>
                <a:ext uri="{FF2B5EF4-FFF2-40B4-BE49-F238E27FC236}">
                  <a16:creationId xmlns:a16="http://schemas.microsoft.com/office/drawing/2014/main" id="{1DB39648-7B38-4D0B-93C5-048EC4A45C9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2" name="Freeform 18">
              <a:extLst>
                <a:ext uri="{FF2B5EF4-FFF2-40B4-BE49-F238E27FC236}">
                  <a16:creationId xmlns:a16="http://schemas.microsoft.com/office/drawing/2014/main" id="{8DD2661F-DE5F-45EA-B30B-7C658963883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3" name="Freeform 19">
              <a:extLst>
                <a:ext uri="{FF2B5EF4-FFF2-40B4-BE49-F238E27FC236}">
                  <a16:creationId xmlns:a16="http://schemas.microsoft.com/office/drawing/2014/main" id="{ABF0A0E5-E68E-4183-A913-228692FD85E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8014" y="468286"/>
              <a:ext cx="1768475" cy="4262464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4" name="Freeform 20">
              <a:extLst>
                <a:ext uri="{FF2B5EF4-FFF2-40B4-BE49-F238E27FC236}">
                  <a16:creationId xmlns:a16="http://schemas.microsoft.com/office/drawing/2014/main" id="{615D8F55-8ACD-4EFE-A832-06E785479E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5" name="Freeform 21">
              <a:extLst>
                <a:ext uri="{FF2B5EF4-FFF2-40B4-BE49-F238E27FC236}">
                  <a16:creationId xmlns:a16="http://schemas.microsoft.com/office/drawing/2014/main" id="{0FDF4201-8CEC-474B-A6B1-88039B70416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6" name="Freeform 22">
              <a:extLst>
                <a:ext uri="{FF2B5EF4-FFF2-40B4-BE49-F238E27FC236}">
                  <a16:creationId xmlns:a16="http://schemas.microsoft.com/office/drawing/2014/main" id="{0F60AEA4-B25F-417E-93FC-59686DFBE56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grpFill/>
            <a:ln>
              <a:noFill/>
            </a:ln>
          </p:spPr>
        </p:sp>
      </p:grp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D9F1E8-D1EC-321B-46F7-F79B28FD4F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49062" y="942108"/>
            <a:ext cx="6455549" cy="4969114"/>
          </a:xfrm>
        </p:spPr>
        <p:txBody>
          <a:bodyPr anchor="ctr">
            <a:normAutofit/>
          </a:bodyPr>
          <a:lstStyle/>
          <a:p>
            <a:pPr marL="0" indent="0" algn="ctr">
              <a:lnSpc>
                <a:spcPct val="90000"/>
              </a:lnSpc>
              <a:buNone/>
            </a:pPr>
            <a:r>
              <a:rPr lang="en-US" b="1" u="sng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Student Panel</a:t>
            </a:r>
            <a:r>
              <a:rPr lang="en-US" b="1" u="sng" dirty="0">
                <a:solidFill>
                  <a:schemeClr val="tx2">
                    <a:lumMod val="75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</a:p>
          <a:p>
            <a:pPr marL="0" indent="0" algn="ctr">
              <a:lnSpc>
                <a:spcPct val="90000"/>
              </a:lnSpc>
              <a:buNone/>
            </a:pPr>
            <a:r>
              <a:rPr lang="en-US" b="1" dirty="0">
                <a:solidFill>
                  <a:schemeClr val="tx2">
                    <a:lumMod val="75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Room AA-168</a:t>
            </a:r>
          </a:p>
          <a:p>
            <a:pPr marL="0" indent="0" algn="ctr">
              <a:lnSpc>
                <a:spcPct val="90000"/>
              </a:lnSpc>
              <a:buNone/>
            </a:pPr>
            <a:r>
              <a:rPr lang="en-US" dirty="0">
                <a:solidFill>
                  <a:schemeClr val="tx2">
                    <a:lumMod val="75000"/>
                  </a:schemeClr>
                </a:solidFill>
                <a:effectLst>
                  <a:outerShdw blurRad="38100" dist="19050" dir="2700000" algn="tl">
                    <a:srgbClr val="000000">
                      <a:alpha val="40000"/>
                    </a:srgbClr>
                  </a:outerShdw>
                </a:effectLst>
                <a:latin typeface="Arial" panose="020B0604020202020204" pitchFamily="34" charset="0"/>
                <a:ea typeface="Calibri" panose="020F0502020204030204" pitchFamily="34" charset="0"/>
              </a:rPr>
              <a:t>H</a:t>
            </a:r>
            <a:r>
              <a:rPr lang="en-US" dirty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>
                  <a:outerShdw blurRad="38100" dist="19050" dir="2700000" algn="tl">
                    <a:srgbClr val="000000">
                      <a:alpha val="40000"/>
                    </a:srgbClr>
                  </a:outerShdw>
                </a:effectLst>
                <a:latin typeface="Arial" panose="020B0604020202020204" pitchFamily="34" charset="0"/>
                <a:ea typeface="Calibri" panose="020F0502020204030204" pitchFamily="34" charset="0"/>
              </a:rPr>
              <a:t>ear directly from students themselves. </a:t>
            </a:r>
          </a:p>
          <a:p>
            <a:pPr marL="0" indent="0" algn="ctr">
              <a:lnSpc>
                <a:spcPct val="90000"/>
              </a:lnSpc>
              <a:buNone/>
            </a:pPr>
            <a:r>
              <a:rPr lang="en-US" b="1" u="sng" dirty="0">
                <a:solidFill>
                  <a:schemeClr val="tx2">
                    <a:lumMod val="75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Concurrent Session </a:t>
            </a:r>
            <a:r>
              <a:rPr lang="en-US" b="1" u="sng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IV</a:t>
            </a:r>
            <a:endParaRPr lang="en-US" b="1" u="sng" dirty="0">
              <a:solidFill>
                <a:schemeClr val="tx2">
                  <a:lumMod val="75000"/>
                </a:schemeClr>
              </a:solidFill>
              <a:effectLst>
                <a:outerShdw blurRad="38100" dist="19050" dir="2700000" algn="tl">
                  <a:srgbClr val="000000">
                    <a:alpha val="40000"/>
                  </a:srgbClr>
                </a:outerShdw>
              </a:effectLst>
              <a:latin typeface="Arial" panose="020B0604020202020204" pitchFamily="34" charset="0"/>
              <a:ea typeface="Calibri" panose="020F0502020204030204" pitchFamily="34" charset="0"/>
            </a:endParaRPr>
          </a:p>
          <a:p>
            <a:pPr marL="0" indent="0" algn="ctr">
              <a:lnSpc>
                <a:spcPct val="90000"/>
              </a:lnSpc>
              <a:buNone/>
            </a:pPr>
            <a:r>
              <a:rPr lang="en-US" b="1" dirty="0">
                <a:solidFill>
                  <a:schemeClr val="tx2">
                    <a:lumMod val="75000"/>
                  </a:schemeClr>
                </a:solidFill>
                <a:effectLst>
                  <a:outerShdw blurRad="38100" dist="19050" dir="2700000" algn="tl">
                    <a:srgbClr val="000000">
                      <a:alpha val="40000"/>
                    </a:srgbClr>
                  </a:outerShdw>
                </a:effectLst>
                <a:latin typeface="Arial" panose="020B0604020202020204" pitchFamily="34" charset="0"/>
              </a:rPr>
              <a:t>Room AA-105</a:t>
            </a:r>
          </a:p>
          <a:p>
            <a:pPr marL="0" indent="0" algn="ctr">
              <a:lnSpc>
                <a:spcPct val="90000"/>
              </a:lnSpc>
              <a:buNone/>
            </a:pPr>
            <a:r>
              <a:rPr lang="en-US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College Tutoring and Faculty Collaboration: A Dynamic Duo for Student Success</a:t>
            </a:r>
          </a:p>
          <a:p>
            <a:pPr marL="0" indent="0" algn="ctr">
              <a:lnSpc>
                <a:spcPct val="90000"/>
              </a:lnSpc>
              <a:buNone/>
            </a:pPr>
            <a:r>
              <a:rPr lang="en-US" b="1" u="sng" dirty="0">
                <a:solidFill>
                  <a:schemeClr val="tx2">
                    <a:lumMod val="75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Concurrent Session </a:t>
            </a:r>
            <a:r>
              <a:rPr lang="en-US" b="1" u="sng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V</a:t>
            </a:r>
            <a:endParaRPr lang="en-US" b="1" u="sng" dirty="0">
              <a:solidFill>
                <a:schemeClr val="tx2">
                  <a:lumMod val="75000"/>
                </a:schemeClr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 algn="ctr">
              <a:lnSpc>
                <a:spcPct val="90000"/>
              </a:lnSpc>
              <a:buNone/>
            </a:pPr>
            <a:r>
              <a:rPr lang="en-US" b="1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Room AA-172</a:t>
            </a:r>
          </a:p>
          <a:p>
            <a:pPr marL="0" indent="0" algn="ctr">
              <a:lnSpc>
                <a:spcPct val="90000"/>
              </a:lnSpc>
              <a:buNone/>
            </a:pPr>
            <a:r>
              <a:rPr lang="en-US" b="1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If Chat GPT Were a Cookie: Cultivating Academic Integrity in the Age of AI</a:t>
            </a:r>
          </a:p>
        </p:txBody>
      </p:sp>
    </p:spTree>
    <p:extLst>
      <p:ext uri="{BB962C8B-B14F-4D97-AF65-F5344CB8AC3E}">
        <p14:creationId xmlns:p14="http://schemas.microsoft.com/office/powerpoint/2010/main" val="401388096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0" advClick="0" advTm="5000"/>
    </mc:Choice>
    <mc:Fallback>
      <p:transition spd="slow" advClick="0" advTm="5000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CD306B45-25EE-434D-ABA9-A27B79320CF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12191998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DFD8AA0-9897-A652-CBD7-64F0DAA79B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6019" y="942108"/>
            <a:ext cx="3256550" cy="4969113"/>
          </a:xfrm>
        </p:spPr>
        <p:txBody>
          <a:bodyPr anchor="ctr">
            <a:normAutofit/>
          </a:bodyPr>
          <a:lstStyle/>
          <a:p>
            <a:pPr algn="ctr"/>
            <a:r>
              <a:rPr lang="en-US" dirty="0">
                <a:solidFill>
                  <a:schemeClr val="tx2">
                    <a:lumMod val="75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3:30 – 4:15 pm  Sessions </a:t>
            </a:r>
            <a:endParaRPr lang="en-US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0A42F85E-4939-431E-8B4A-EC07C8E0AB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27EBB3F9-D6F7-4F6A-8843-9FEBA15E496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4296" y="1871831"/>
            <a:ext cx="0" cy="3200400"/>
          </a:xfrm>
          <a:prstGeom prst="line">
            <a:avLst/>
          </a:prstGeom>
          <a:ln w="15875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4" name="Group 13">
            <a:extLst>
              <a:ext uri="{FF2B5EF4-FFF2-40B4-BE49-F238E27FC236}">
                <a16:creationId xmlns:a16="http://schemas.microsoft.com/office/drawing/2014/main" id="{5D2B17EF-74EB-4C33-B2E2-8E727B2E7D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flipH="1">
            <a:off x="6009967" y="0"/>
            <a:ext cx="6176982" cy="6853245"/>
            <a:chOff x="2487613" y="285750"/>
            <a:chExt cx="2428876" cy="5654676"/>
          </a:xfrm>
          <a:solidFill>
            <a:schemeClr val="bg1">
              <a:alpha val="30000"/>
            </a:schemeClr>
          </a:solidFill>
        </p:grpSpPr>
        <p:sp>
          <p:nvSpPr>
            <p:cNvPr id="15" name="Freeform 11">
              <a:extLst>
                <a:ext uri="{FF2B5EF4-FFF2-40B4-BE49-F238E27FC236}">
                  <a16:creationId xmlns:a16="http://schemas.microsoft.com/office/drawing/2014/main" id="{0A5F1F8A-3206-4B86-883F-65E98BB6E47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6" name="Freeform 12">
              <a:extLst>
                <a:ext uri="{FF2B5EF4-FFF2-40B4-BE49-F238E27FC236}">
                  <a16:creationId xmlns:a16="http://schemas.microsoft.com/office/drawing/2014/main" id="{6935F8C7-CC88-4243-9786-F3CDBF04A09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7" name="Freeform 13">
              <a:extLst>
                <a:ext uri="{FF2B5EF4-FFF2-40B4-BE49-F238E27FC236}">
                  <a16:creationId xmlns:a16="http://schemas.microsoft.com/office/drawing/2014/main" id="{9AF7BAD9-71B3-40D8-A089-EFF7FE67BD6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8" name="Freeform 14">
              <a:extLst>
                <a:ext uri="{FF2B5EF4-FFF2-40B4-BE49-F238E27FC236}">
                  <a16:creationId xmlns:a16="http://schemas.microsoft.com/office/drawing/2014/main" id="{6467094F-AEF0-4D3B-BB76-8B3C1F08B93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9" name="Freeform 15">
              <a:extLst>
                <a:ext uri="{FF2B5EF4-FFF2-40B4-BE49-F238E27FC236}">
                  <a16:creationId xmlns:a16="http://schemas.microsoft.com/office/drawing/2014/main" id="{36F56AF9-DEF1-44E7-BF42-6AAC1AA9D19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0" name="Freeform 16">
              <a:extLst>
                <a:ext uri="{FF2B5EF4-FFF2-40B4-BE49-F238E27FC236}">
                  <a16:creationId xmlns:a16="http://schemas.microsoft.com/office/drawing/2014/main" id="{A43EBE71-20BA-4A40-A513-516678089D1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1" name="Freeform 17">
              <a:extLst>
                <a:ext uri="{FF2B5EF4-FFF2-40B4-BE49-F238E27FC236}">
                  <a16:creationId xmlns:a16="http://schemas.microsoft.com/office/drawing/2014/main" id="{1DB39648-7B38-4D0B-93C5-048EC4A45C9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2" name="Freeform 18">
              <a:extLst>
                <a:ext uri="{FF2B5EF4-FFF2-40B4-BE49-F238E27FC236}">
                  <a16:creationId xmlns:a16="http://schemas.microsoft.com/office/drawing/2014/main" id="{8DD2661F-DE5F-45EA-B30B-7C658963883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3" name="Freeform 19">
              <a:extLst>
                <a:ext uri="{FF2B5EF4-FFF2-40B4-BE49-F238E27FC236}">
                  <a16:creationId xmlns:a16="http://schemas.microsoft.com/office/drawing/2014/main" id="{ABF0A0E5-E68E-4183-A913-228692FD85E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8014" y="468286"/>
              <a:ext cx="1768475" cy="4262464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4" name="Freeform 20">
              <a:extLst>
                <a:ext uri="{FF2B5EF4-FFF2-40B4-BE49-F238E27FC236}">
                  <a16:creationId xmlns:a16="http://schemas.microsoft.com/office/drawing/2014/main" id="{615D8F55-8ACD-4EFE-A832-06E785479E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5" name="Freeform 21">
              <a:extLst>
                <a:ext uri="{FF2B5EF4-FFF2-40B4-BE49-F238E27FC236}">
                  <a16:creationId xmlns:a16="http://schemas.microsoft.com/office/drawing/2014/main" id="{0FDF4201-8CEC-474B-A6B1-88039B70416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6" name="Freeform 22">
              <a:extLst>
                <a:ext uri="{FF2B5EF4-FFF2-40B4-BE49-F238E27FC236}">
                  <a16:creationId xmlns:a16="http://schemas.microsoft.com/office/drawing/2014/main" id="{0F60AEA4-B25F-417E-93FC-59686DFBE56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grpFill/>
            <a:ln>
              <a:noFill/>
            </a:ln>
          </p:spPr>
        </p:sp>
      </p:grp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D9F1E8-D1EC-321B-46F7-F79B28FD4F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49062" y="942108"/>
            <a:ext cx="6455549" cy="4969114"/>
          </a:xfrm>
        </p:spPr>
        <p:txBody>
          <a:bodyPr anchor="ctr">
            <a:normAutofit/>
          </a:bodyPr>
          <a:lstStyle/>
          <a:p>
            <a:pPr marL="0" indent="0" algn="ctr">
              <a:lnSpc>
                <a:spcPct val="90000"/>
              </a:lnSpc>
              <a:buNone/>
            </a:pPr>
            <a:r>
              <a:rPr lang="en-US" b="1" u="sng" dirty="0">
                <a:solidFill>
                  <a:schemeClr val="tx2">
                    <a:lumMod val="75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Concurrent Session </a:t>
            </a:r>
            <a:r>
              <a:rPr lang="en-US" b="1" u="sng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VI</a:t>
            </a:r>
            <a:endParaRPr lang="en-US" b="1" u="sng" dirty="0">
              <a:solidFill>
                <a:schemeClr val="tx2">
                  <a:lumMod val="75000"/>
                </a:schemeClr>
              </a:solidFill>
              <a:effectLst>
                <a:outerShdw blurRad="38100" dist="19050" dir="2700000" algn="tl">
                  <a:srgbClr val="000000">
                    <a:alpha val="40000"/>
                  </a:srgbClr>
                </a:outerShdw>
              </a:effectLst>
              <a:latin typeface="Arial" panose="020B0604020202020204" pitchFamily="34" charset="0"/>
              <a:ea typeface="Calibri" panose="020F0502020204030204" pitchFamily="34" charset="0"/>
            </a:endParaRPr>
          </a:p>
          <a:p>
            <a:pPr marL="0" indent="0" algn="ctr">
              <a:lnSpc>
                <a:spcPct val="90000"/>
              </a:lnSpc>
              <a:buNone/>
            </a:pPr>
            <a:r>
              <a:rPr lang="en-US" b="1" dirty="0">
                <a:solidFill>
                  <a:schemeClr val="tx2">
                    <a:lumMod val="75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Room AA-168</a:t>
            </a:r>
          </a:p>
          <a:p>
            <a:pPr marL="0" indent="0" algn="ctr">
              <a:lnSpc>
                <a:spcPct val="90000"/>
              </a:lnSpc>
              <a:buNone/>
            </a:pPr>
            <a:r>
              <a:rPr lang="en-US" dirty="0">
                <a:solidFill>
                  <a:schemeClr val="tx2">
                    <a:lumMod val="75000"/>
                  </a:schemeClr>
                </a:solidFill>
                <a:effectLst>
                  <a:outerShdw blurRad="38100" dist="19050" dir="2700000" algn="tl">
                    <a:srgbClr val="000000">
                      <a:alpha val="40000"/>
                    </a:srgbClr>
                  </a:outerShdw>
                </a:effectLst>
                <a:latin typeface="Arial" panose="020B0604020202020204" pitchFamily="34" charset="0"/>
                <a:ea typeface="Calibri" panose="020F0502020204030204" pitchFamily="34" charset="0"/>
              </a:rPr>
              <a:t>A Brief Introduction to True Colors</a:t>
            </a:r>
          </a:p>
          <a:p>
            <a:pPr marL="0" indent="0" algn="ctr">
              <a:lnSpc>
                <a:spcPct val="90000"/>
              </a:lnSpc>
              <a:buNone/>
            </a:pPr>
            <a:r>
              <a:rPr lang="en-US" b="1" u="sng" dirty="0">
                <a:solidFill>
                  <a:schemeClr val="tx2">
                    <a:lumMod val="75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Concurrent Session </a:t>
            </a:r>
            <a:r>
              <a:rPr lang="en-US" b="1" u="sng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VII</a:t>
            </a:r>
            <a:endParaRPr lang="en-US" b="1" u="sng" dirty="0">
              <a:solidFill>
                <a:schemeClr val="tx2">
                  <a:lumMod val="75000"/>
                </a:schemeClr>
              </a:solidFill>
              <a:effectLst>
                <a:outerShdw blurRad="38100" dist="19050" dir="2700000" algn="tl">
                  <a:srgbClr val="000000">
                    <a:alpha val="40000"/>
                  </a:srgbClr>
                </a:outerShdw>
              </a:effectLst>
              <a:latin typeface="Arial" panose="020B0604020202020204" pitchFamily="34" charset="0"/>
              <a:ea typeface="Calibri" panose="020F0502020204030204" pitchFamily="34" charset="0"/>
            </a:endParaRPr>
          </a:p>
          <a:p>
            <a:pPr marL="0" indent="0" algn="ctr">
              <a:lnSpc>
                <a:spcPct val="90000"/>
              </a:lnSpc>
              <a:buNone/>
            </a:pPr>
            <a:r>
              <a:rPr lang="en-US" b="1" dirty="0">
                <a:solidFill>
                  <a:schemeClr val="tx2">
                    <a:lumMod val="75000"/>
                  </a:schemeClr>
                </a:solidFill>
                <a:effectLst>
                  <a:outerShdw blurRad="38100" dist="19050" dir="2700000" algn="tl">
                    <a:srgbClr val="000000">
                      <a:alpha val="40000"/>
                    </a:srgbClr>
                  </a:outerShdw>
                </a:effectLst>
                <a:latin typeface="Arial" panose="020B0604020202020204" pitchFamily="34" charset="0"/>
              </a:rPr>
              <a:t>Room AA-105</a:t>
            </a:r>
          </a:p>
          <a:p>
            <a:pPr marL="0" indent="0" algn="ctr">
              <a:lnSpc>
                <a:spcPct val="90000"/>
              </a:lnSpc>
              <a:buNone/>
            </a:pPr>
            <a:r>
              <a:rPr lang="en-US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Connections: The Secret to Effective Communication</a:t>
            </a:r>
          </a:p>
          <a:p>
            <a:pPr marL="0" indent="0" algn="ctr">
              <a:lnSpc>
                <a:spcPct val="90000"/>
              </a:lnSpc>
              <a:buNone/>
            </a:pPr>
            <a:r>
              <a:rPr lang="en-US" b="1" u="sng" dirty="0">
                <a:solidFill>
                  <a:schemeClr val="tx2">
                    <a:lumMod val="75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Concurrent Session </a:t>
            </a:r>
            <a:r>
              <a:rPr lang="en-US" b="1" u="sng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VIII</a:t>
            </a:r>
            <a:endParaRPr lang="en-US" b="1" u="sng" dirty="0">
              <a:solidFill>
                <a:schemeClr val="tx2">
                  <a:lumMod val="75000"/>
                </a:schemeClr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 algn="ctr">
              <a:lnSpc>
                <a:spcPct val="90000"/>
              </a:lnSpc>
              <a:buNone/>
            </a:pPr>
            <a:r>
              <a:rPr lang="en-US" b="1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Room AA-172</a:t>
            </a:r>
          </a:p>
          <a:p>
            <a:pPr marL="0" indent="0" algn="ctr">
              <a:lnSpc>
                <a:spcPct val="90000"/>
              </a:lnSpc>
              <a:buNone/>
            </a:pPr>
            <a:r>
              <a:rPr lang="en-US" b="1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Class: add teaching &amp; learning tools to Zoom</a:t>
            </a:r>
          </a:p>
        </p:txBody>
      </p:sp>
    </p:spTree>
    <p:extLst>
      <p:ext uri="{BB962C8B-B14F-4D97-AF65-F5344CB8AC3E}">
        <p14:creationId xmlns:p14="http://schemas.microsoft.com/office/powerpoint/2010/main" val="153447952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0" advClick="0" advTm="5000"/>
    </mc:Choice>
    <mc:Fallback>
      <p:transition spd="slow" advClick="0" advTm="5000"/>
    </mc:Fallback>
  </mc:AlternateContent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34</TotalTime>
  <Words>175</Words>
  <Application>Microsoft Office PowerPoint</Application>
  <PresentationFormat>Widescreen</PresentationFormat>
  <Paragraphs>39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Century Gothic</vt:lpstr>
      <vt:lpstr>Wingdings 3</vt:lpstr>
      <vt:lpstr>Wisp</vt:lpstr>
      <vt:lpstr>Welcome!</vt:lpstr>
      <vt:lpstr>1:00 – 1:25 pm  Welcome</vt:lpstr>
      <vt:lpstr>1:30 – 2:15 pm  Sessions </vt:lpstr>
      <vt:lpstr>2:30 – 3:15 pm  Sessions </vt:lpstr>
      <vt:lpstr>3:30 – 4:15 pm  Sessions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Martin Tawil</dc:creator>
  <cp:lastModifiedBy>Martin Tawil</cp:lastModifiedBy>
  <cp:revision>11</cp:revision>
  <dcterms:created xsi:type="dcterms:W3CDTF">2023-06-07T18:39:55Z</dcterms:created>
  <dcterms:modified xsi:type="dcterms:W3CDTF">2023-06-07T19:14:00Z</dcterms:modified>
</cp:coreProperties>
</file>